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"/>
  </p:notesMasterIdLst>
  <p:sldIdLst>
    <p:sldId id="257" r:id="rId2"/>
    <p:sldId id="304" r:id="rId3"/>
    <p:sldId id="305" r:id="rId4"/>
    <p:sldId id="303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hna Harte" initials="AH" lastIdx="8" clrIdx="0"/>
  <p:cmAuthor id="1" name="fidelma browne" initials="fb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F"/>
    <a:srgbClr val="FFCC00"/>
    <a:srgbClr val="FFEE00"/>
    <a:srgbClr val="595959"/>
    <a:srgbClr val="000000"/>
    <a:srgbClr val="3B3838"/>
    <a:srgbClr val="595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51" d="100"/>
          <a:sy n="51" d="100"/>
        </p:scale>
        <p:origin x="2256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285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49ECF0A-8A29-4048-A13A-35D03D412847}" type="datetimeFigureOut">
              <a:rPr lang="en-IE" smtClean="0"/>
              <a:pPr/>
              <a:t>19/01/2021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4211352-757F-421B-B7B4-67FAEC3A1FE4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78247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1143000"/>
            <a:ext cx="2133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27C63-A927-B647-8AFD-696B33AF9F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70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000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836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469622"/>
            <a:ext cx="5915025" cy="412062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629227"/>
            <a:ext cx="5915025" cy="21669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106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6908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3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3" y="2428346"/>
            <a:ext cx="2901255" cy="11900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3" y="3618443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2428346"/>
            <a:ext cx="2915543" cy="11900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3618443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947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905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686" y="835481"/>
            <a:ext cx="1112937" cy="142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8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3" y="660400"/>
            <a:ext cx="2211883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5" y="1426281"/>
            <a:ext cx="3471863" cy="7039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3" y="2971800"/>
            <a:ext cx="2211883" cy="550562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873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3" y="660400"/>
            <a:ext cx="2211883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5" y="1426281"/>
            <a:ext cx="3471863" cy="70396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3" y="2971800"/>
            <a:ext cx="2211883" cy="550562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046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255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32DE-3CCD-4C23-9CAF-BF6883D6418B}" type="datetimeFigureOut">
              <a:rPr lang="en-IE" smtClean="0"/>
              <a:t>19/01/2021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7C6D1-D2C4-449C-A347-1C6E5EEB2D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7089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9420667"/>
            <a:ext cx="6858000" cy="485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spcCol="0" rtlCol="0" anchor="ctr"/>
          <a:lstStyle/>
          <a:p>
            <a:pPr algn="ctr"/>
            <a:endParaRPr 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607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ogo in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-1"/>
            <a:ext cx="6858000" cy="4853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spcCol="0" rtlCol="0" anchor="ctr"/>
          <a:lstStyle/>
          <a:p>
            <a:pPr algn="ctr"/>
            <a:endParaRPr lang="en-US" sz="2400" dirty="0"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082" y="9174158"/>
            <a:ext cx="821289" cy="73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30" y="9187071"/>
            <a:ext cx="3251070" cy="7060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617" y="9187071"/>
            <a:ext cx="1720796" cy="68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20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527403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FA132DE-3CCD-4C23-9CAF-BF6883D6418B}" type="datetimeFigureOut">
              <a:rPr lang="en-IE" smtClean="0"/>
              <a:pPr/>
              <a:t>19/01/2021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187C6D1-D2C4-449C-A347-1C6E5EEB2D6C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5878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se/cervicalchec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journal.ie/river/cervical-screening-in-ireland-has-changed-2478688-Jan2021/" TargetMode="External"/><Relationship Id="rId2" Type="http://schemas.openxmlformats.org/officeDocument/2006/relationships/hyperlink" Target="https://youtu.be/162sRqUEMx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hse/cervicalcheck" TargetMode="External"/><Relationship Id="rId5" Type="http://schemas.openxmlformats.org/officeDocument/2006/relationships/hyperlink" Target="https://www.youtube.com/playlist?list=PLsQK32cdMW_xJ9z2l2dKVXrltqACRjW8f" TargetMode="External"/><Relationship Id="rId4" Type="http://schemas.openxmlformats.org/officeDocument/2006/relationships/hyperlink" Target="https://www.independent.ie/storyplus/cervical-screening-has-changed-heres-the-most-important-things-you-need-to-know-39938701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2.hse.ie/cervical-screening/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dependent.ie/storyplus/cervical-screening-has-changed-heres-the-most-important-things-you-need-to-know-39938701.html" TargetMode="External"/><Relationship Id="rId3" Type="http://schemas.openxmlformats.org/officeDocument/2006/relationships/hyperlink" Target="https://twitter.com/HSELive" TargetMode="External"/><Relationship Id="rId7" Type="http://schemas.openxmlformats.org/officeDocument/2006/relationships/hyperlink" Target="https://www.thejournal.ie/river/cervical-screening-in-ireland-has-changed-2478688-Jan2021/" TargetMode="External"/><Relationship Id="rId12" Type="http://schemas.openxmlformats.org/officeDocument/2006/relationships/image" Target="../media/image7.jpeg"/><Relationship Id="rId2" Type="http://schemas.openxmlformats.org/officeDocument/2006/relationships/hyperlink" Target="https://www.facebook.com/CervicalCheck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playlist?list=PLsQK32cdMW_xJ9z2l2dKVXrltqACRjW8f" TargetMode="External"/><Relationship Id="rId11" Type="http://schemas.openxmlformats.org/officeDocument/2006/relationships/hyperlink" Target="https://www2.hse.ie/screening-and-vaccinations/cervical-screening/what-cervical-screening-is.html" TargetMode="External"/><Relationship Id="rId5" Type="http://schemas.openxmlformats.org/officeDocument/2006/relationships/hyperlink" Target="Interview%20on%20the%20Journal:%20https:/www.thejournal.ie/the-new-hpv-test-cervicalcheck-5325032-Jan2021/" TargetMode="External"/><Relationship Id="rId10" Type="http://schemas.openxmlformats.org/officeDocument/2006/relationships/hyperlink" Target="mailto:AoibheannNiShuilleabhain@hse.ie" TargetMode="External"/><Relationship Id="rId4" Type="http://schemas.openxmlformats.org/officeDocument/2006/relationships/hyperlink" Target="https://youtu.be/162sRqUEMxg" TargetMode="External"/><Relationship Id="rId9" Type="http://schemas.openxmlformats.org/officeDocument/2006/relationships/hyperlink" Target="mailto:communications@screeningservice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1" y="7870490"/>
            <a:ext cx="6858000" cy="1761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/>
          <p:cNvSpPr txBox="1"/>
          <p:nvPr/>
        </p:nvSpPr>
        <p:spPr>
          <a:xfrm>
            <a:off x="209550" y="7069119"/>
            <a:ext cx="66484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595959"/>
                </a:solidFill>
                <a:latin typeface="Arial"/>
                <a:cs typeface="Arial"/>
              </a:rPr>
              <a:t>Partner </a:t>
            </a:r>
            <a:r>
              <a:rPr lang="en-US" sz="2400" b="1" dirty="0">
                <a:solidFill>
                  <a:srgbClr val="595959"/>
                </a:solidFill>
                <a:latin typeface="Arial"/>
                <a:cs typeface="Arial"/>
              </a:rPr>
              <a:t>Pack  </a:t>
            </a:r>
          </a:p>
          <a:p>
            <a:r>
              <a:rPr lang="en-US" b="1" dirty="0" smtClean="0">
                <a:solidFill>
                  <a:srgbClr val="595959"/>
                </a:solidFill>
                <a:latin typeface="Arial"/>
                <a:cs typeface="Arial"/>
              </a:rPr>
              <a:t>18-24 January 2021</a:t>
            </a:r>
            <a:endParaRPr lang="en-US" b="1" dirty="0">
              <a:solidFill>
                <a:srgbClr val="595959"/>
              </a:solidFill>
              <a:latin typeface="Arial"/>
              <a:cs typeface="Arial"/>
            </a:endParaRPr>
          </a:p>
          <a:p>
            <a:endParaRPr lang="en-US" b="1" dirty="0">
              <a:solidFill>
                <a:srgbClr val="595959"/>
              </a:solidFill>
              <a:latin typeface="Arial"/>
              <a:cs typeface="Arial"/>
            </a:endParaRPr>
          </a:p>
          <a:p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www.hse/cervicalcheck</a:t>
            </a:r>
            <a:r>
              <a:rPr lang="en-US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endParaRPr lang="en-US" b="1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8635399"/>
            <a:ext cx="9620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" y="8853072"/>
            <a:ext cx="2945129" cy="6395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1" y="0"/>
            <a:ext cx="6865621" cy="686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5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45143" y="601713"/>
            <a:ext cx="65749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European Cervical Cancer Prevention Week</a:t>
            </a:r>
            <a:endParaRPr lang="en-IE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5143" y="1063378"/>
            <a:ext cx="6574971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Cervical Cancer Prevention Week runs from 18-24 January 2021.</a:t>
            </a: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messages during this week will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to highlight that HPV cervical screening is the best way to see if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someone is at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of developing cervical cancer in the future. </a:t>
            </a: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developed a new video with Dr </a:t>
            </a:r>
            <a:r>
              <a:rPr lang="en-I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Nóirín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Russell, Clinical Director, </a:t>
            </a:r>
            <a:r>
              <a:rPr lang="en-I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CervicalCheck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discussing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HPV cervical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screening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communicate and engage with our 25-65 year old audience through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communications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channels: social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media, video on demand, digital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 and online articles, which you can view on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Journal.ie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Independent.ie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These channels are supported by our ongoing paid search ads.</a:t>
            </a: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paid media will be supported by a press release and interviews with a number of media outlets.</a:t>
            </a:r>
          </a:p>
          <a:p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also developed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videos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in 11 different languages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videos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presented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healthcare professionals in Ireland who are speaking in their own native languages. </a:t>
            </a: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the large number of COVID-19 cases in recent weeks, it may take longer for some people to get a cervical screening appointment. But people should still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the register on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www.hse/cervicalcheck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they are due an appointment, to book one with a provider, even if it’s a few weeks away. </a:t>
            </a:r>
          </a:p>
        </p:txBody>
      </p:sp>
    </p:spTree>
    <p:extLst>
      <p:ext uri="{BB962C8B-B14F-4D97-AF65-F5344CB8AC3E}">
        <p14:creationId xmlns:p14="http://schemas.microsoft.com/office/powerpoint/2010/main" val="159816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45143" y="601713"/>
            <a:ext cx="65749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HPV cervical screening – Key messages</a:t>
            </a:r>
            <a:endParaRPr lang="en-IE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5143" y="1063378"/>
            <a:ext cx="6574971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HPV cervical screening: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better way of cervical screening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prevents more cancers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means some people will have fewer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</a:p>
          <a:p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of all cervical cancers are caused by the human papillomavirus (HPV).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HPV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 screening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pick up more people at risk of developing cell changes, which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 to cancer, than the old smear test.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have had treatment for cell changes in the past, HPV screening is still the best way of reducing your risk of developing cervical cancer. </a:t>
            </a: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further benefit of HPV screening is that fewer people will have treatments they don’t need.</a:t>
            </a: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Remember,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 screening is not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test for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cancer;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it's a test to help prevent cancer from developing.</a:t>
            </a: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 for many people, but it doesn’t work for everyone. Some people will still develop cervical cancer despite regular screening. </a:t>
            </a:r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 and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check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you’re on the register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go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hse.ie/</a:t>
            </a:r>
            <a:r>
              <a:rPr lang="en-I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cervicalcheck</a:t>
            </a:r>
            <a:endParaRPr lang="en-IE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81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45143" y="601713"/>
            <a:ext cx="65749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Support the campaign</a:t>
            </a:r>
            <a:endParaRPr lang="en-IE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5143" y="1063378"/>
            <a:ext cx="6574971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59595F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IE" dirty="0">
                <a:solidFill>
                  <a:srgbClr val="59595F"/>
                </a:solidFill>
                <a:latin typeface="Arial" pitchFamily="34" charset="0"/>
                <a:cs typeface="Arial" pitchFamily="34" charset="0"/>
              </a:rPr>
              <a:t>welcome your support in sharing the messages by posting, sharing or retweeting </a:t>
            </a:r>
            <a:r>
              <a:rPr lang="en-IE" dirty="0" smtClean="0">
                <a:solidFill>
                  <a:srgbClr val="59595F"/>
                </a:solidFill>
                <a:latin typeface="Arial" pitchFamily="34" charset="0"/>
                <a:cs typeface="Arial" pitchFamily="34" charset="0"/>
              </a:rPr>
              <a:t>the key messages. </a:t>
            </a:r>
            <a:r>
              <a:rPr lang="en-IE" dirty="0">
                <a:solidFill>
                  <a:srgbClr val="59595F"/>
                </a:solidFill>
                <a:latin typeface="Arial" pitchFamily="34" charset="0"/>
                <a:cs typeface="Arial" pitchFamily="34" charset="0"/>
              </a:rPr>
              <a:t>Below </a:t>
            </a:r>
            <a:r>
              <a:rPr lang="en-IE" dirty="0" smtClean="0">
                <a:solidFill>
                  <a:srgbClr val="59595F"/>
                </a:solidFill>
                <a:latin typeface="Arial" pitchFamily="34" charset="0"/>
                <a:cs typeface="Arial" pitchFamily="34" charset="0"/>
              </a:rPr>
              <a:t>is a sample post </a:t>
            </a:r>
            <a:r>
              <a:rPr lang="en-IE" dirty="0">
                <a:solidFill>
                  <a:srgbClr val="59595F"/>
                </a:solidFill>
                <a:latin typeface="Arial" pitchFamily="34" charset="0"/>
                <a:cs typeface="Arial" pitchFamily="34" charset="0"/>
              </a:rPr>
              <a:t>or you can share the posts directly from our accounts on:</a:t>
            </a:r>
          </a:p>
          <a:p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www.facebook.com/cervicalcheck </a:t>
            </a:r>
            <a:endParaRPr lang="en-IE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Twitter: 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@</a:t>
            </a:r>
            <a:r>
              <a:rPr lang="en-IE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HSElive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</a:t>
            </a:r>
            <a:endParaRPr lang="en-IE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Hashtag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#</a:t>
            </a:r>
            <a:r>
              <a:rPr lang="en-IE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CervicalCheck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IE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video with 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</a:t>
            </a:r>
            <a:r>
              <a:rPr lang="en-IE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Nóirín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Russell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available on the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HSE YouTube channel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Russell 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also 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interviewed for the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Journal.ie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IE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access the translated videos here</a:t>
            </a:r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IE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share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Journal.ie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Independent.ie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articles</a:t>
            </a:r>
            <a:r>
              <a:rPr lang="en-IE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E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b="1" dirty="0" smtClean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E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any queries or ideas, please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communications@screeningservice.ie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Aoibheann Ní Shúilleabháin, HSE Communications, 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AoibheannNiShuilleabhain@hse.ie</a:t>
            </a:r>
            <a:r>
              <a:rPr lang="en-IE" dirty="0" smtClean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E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177653"/>
              </p:ext>
            </p:extLst>
          </p:nvPr>
        </p:nvGraphicFramePr>
        <p:xfrm>
          <a:off x="145143" y="2954405"/>
          <a:ext cx="6427108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958">
                  <a:extLst>
                    <a:ext uri="{9D8B030D-6E8A-4147-A177-3AD203B41FA5}">
                      <a16:colId xmlns:a16="http://schemas.microsoft.com/office/drawing/2014/main" val="277156165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715899527"/>
                    </a:ext>
                  </a:extLst>
                </a:gridCol>
              </a:tblGrid>
              <a:tr h="2362200">
                <a:tc>
                  <a:txBody>
                    <a:bodyPr/>
                    <a:lstStyle/>
                    <a:p>
                      <a:r>
                        <a:rPr lang="en-IE" b="0" dirty="0" smtClean="0">
                          <a:solidFill>
                            <a:srgbClr val="59595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Regular cervical screening is one of the best ways to reduce your risk of cervical cancer. Learn why we now screen for HPV.</a:t>
                      </a:r>
                    </a:p>
                    <a:p>
                      <a:endParaRPr lang="en-IE" b="0" dirty="0" smtClean="0">
                        <a:solidFill>
                          <a:srgbClr val="5959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IE" sz="1800" b="0" i="0" u="sng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1"/>
                        </a:rPr>
                        <a:t>www2.hse.ie/screening-and-vaccinations/cervical-screening/what-cervical-screening-is.html#compare</a:t>
                      </a:r>
                      <a:endParaRPr lang="en-IE" dirty="0">
                        <a:solidFill>
                          <a:srgbClr val="59595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6684125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51" y="2954405"/>
            <a:ext cx="23622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9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4701</TotalTime>
  <Words>538</Words>
  <Application>Microsoft Office PowerPoint</Application>
  <PresentationFormat>A4 Paper (210x297 mm)</PresentationFormat>
  <Paragraphs>64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Fidelma Browne</dc:creator>
  <cp:lastModifiedBy>Aoibheann Ni Shuilleabhain</cp:lastModifiedBy>
  <cp:revision>256</cp:revision>
  <dcterms:created xsi:type="dcterms:W3CDTF">2020-03-21T11:46:06Z</dcterms:created>
  <dcterms:modified xsi:type="dcterms:W3CDTF">2021-01-19T12:48:45Z</dcterms:modified>
</cp:coreProperties>
</file>